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3"/>
  </p:notesMasterIdLst>
  <p:sldIdLst>
    <p:sldId id="259" r:id="rId2"/>
    <p:sldId id="330" r:id="rId3"/>
    <p:sldId id="260" r:id="rId4"/>
    <p:sldId id="352" r:id="rId5"/>
    <p:sldId id="329" r:id="rId6"/>
    <p:sldId id="303" r:id="rId7"/>
    <p:sldId id="305" r:id="rId8"/>
    <p:sldId id="328" r:id="rId9"/>
    <p:sldId id="261" r:id="rId10"/>
    <p:sldId id="265" r:id="rId11"/>
    <p:sldId id="282" r:id="rId12"/>
    <p:sldId id="304" r:id="rId13"/>
    <p:sldId id="270" r:id="rId14"/>
    <p:sldId id="331" r:id="rId15"/>
    <p:sldId id="343" r:id="rId16"/>
    <p:sldId id="332" r:id="rId17"/>
    <p:sldId id="333" r:id="rId18"/>
    <p:sldId id="345" r:id="rId19"/>
    <p:sldId id="353" r:id="rId20"/>
    <p:sldId id="346" r:id="rId21"/>
    <p:sldId id="347" r:id="rId22"/>
    <p:sldId id="350" r:id="rId23"/>
    <p:sldId id="348" r:id="rId24"/>
    <p:sldId id="351" r:id="rId25"/>
    <p:sldId id="349" r:id="rId26"/>
    <p:sldId id="344" r:id="rId27"/>
    <p:sldId id="335" r:id="rId28"/>
    <p:sldId id="334" r:id="rId29"/>
    <p:sldId id="342" r:id="rId30"/>
    <p:sldId id="341" r:id="rId31"/>
    <p:sldId id="336" r:id="rId32"/>
    <p:sldId id="337" r:id="rId33"/>
    <p:sldId id="338" r:id="rId34"/>
    <p:sldId id="271" r:id="rId35"/>
    <p:sldId id="272" r:id="rId36"/>
    <p:sldId id="273" r:id="rId37"/>
    <p:sldId id="340" r:id="rId38"/>
    <p:sldId id="275" r:id="rId39"/>
    <p:sldId id="339" r:id="rId40"/>
    <p:sldId id="279" r:id="rId41"/>
    <p:sldId id="280" r:id="rId42"/>
  </p:sldIdLst>
  <p:sldSz cx="9144000" cy="5143500" type="screen16x9"/>
  <p:notesSz cx="6858000" cy="9144000"/>
  <p:embeddedFontLst>
    <p:embeddedFont>
      <p:font typeface="Google Sans" panose="020B0604020202020204" charset="0"/>
      <p:regular r:id="rId44"/>
      <p:bold r:id="rId45"/>
      <p:italic r:id="rId46"/>
      <p:boldItalic r:id="rId47"/>
    </p:embeddedFont>
    <p:embeddedFont>
      <p:font typeface="Google Sans Medium" panose="020B0604020202020204" charset="0"/>
      <p:regular r:id="rId48"/>
      <p:bold r:id="rId49"/>
      <p:italic r:id="rId50"/>
      <p:boldItalic r:id="rId51"/>
    </p:embeddedFont>
    <p:embeddedFont>
      <p:font typeface="Helvetica" panose="020B0604020202020204" pitchFamily="34" charset="0"/>
      <p:regular r:id="rId52"/>
      <p:bold r:id="rId53"/>
      <p:italic r:id="rId54"/>
      <p:boldItalic r:id="rId55"/>
    </p:embeddedFont>
    <p:embeddedFont>
      <p:font typeface="Lato" panose="020F0502020204030203" pitchFamily="34" charset="0"/>
      <p:regular r:id="rId56"/>
      <p:bold r:id="rId57"/>
      <p:italic r:id="rId58"/>
      <p:boldItalic r:id="rId59"/>
    </p:embeddedFont>
    <p:embeddedFont>
      <p:font typeface="Open Sans" panose="020B0606030504020204" pitchFamily="34" charset="0"/>
      <p:regular r:id="rId60"/>
      <p:bold r:id="rId61"/>
      <p:italic r:id="rId62"/>
      <p:boldItalic r:id="rId63"/>
    </p:embeddedFont>
    <p:embeddedFont>
      <p:font typeface="Roboto Mono Light" panose="00000009000000000000" pitchFamily="49"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3" d="100"/>
          <a:sy n="103" d="100"/>
        </p:scale>
        <p:origin x="12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8dee1d198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8dee1d198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870939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extLst>
      <p:ext uri="{BB962C8B-B14F-4D97-AF65-F5344CB8AC3E}">
        <p14:creationId xmlns:p14="http://schemas.microsoft.com/office/powerpoint/2010/main" val="415584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61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5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forget that you’re writing API documentation for humans, not machines, so make it easy and enjoyable to work with;</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3"/>
          <p:cNvPicPr preferRelativeResize="0"/>
          <p:nvPr/>
        </p:nvPicPr>
        <p:blipFill>
          <a:blip r:embed="rId3"/>
          <a:srcRect/>
          <a:stretch/>
        </p:blipFill>
        <p:spPr>
          <a:xfrm>
            <a:off x="5710243" y="1162162"/>
            <a:ext cx="3433757" cy="2819176"/>
          </a:xfrm>
          <a:prstGeom prst="rect">
            <a:avLst/>
          </a:prstGeom>
          <a:noFill/>
          <a:ln>
            <a:noFill/>
          </a:ln>
        </p:spPr>
      </p:pic>
      <p:pic>
        <p:nvPicPr>
          <p:cNvPr id="109" name="Google Shape;109;p23"/>
          <p:cNvPicPr preferRelativeResize="0"/>
          <p:nvPr/>
        </p:nvPicPr>
        <p:blipFill rotWithShape="1">
          <a:blip r:embed="rId4">
            <a:alphaModFix/>
          </a:blip>
          <a:srcRect/>
          <a:stretch/>
        </p:blipFill>
        <p:spPr>
          <a:xfrm>
            <a:off x="-3" y="13"/>
            <a:ext cx="9144003" cy="5143487"/>
          </a:xfrm>
          <a:prstGeom prst="rect">
            <a:avLst/>
          </a:prstGeom>
          <a:noFill/>
          <a:ln>
            <a:noFill/>
          </a:ln>
        </p:spPr>
      </p:pic>
      <p:sp>
        <p:nvSpPr>
          <p:cNvPr id="110" name="Google Shape;110;p23"/>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Bring swagger and A11yship to API documentation</a:t>
            </a:r>
            <a:endParaRPr dirty="0"/>
          </a:p>
        </p:txBody>
      </p:sp>
      <p:sp>
        <p:nvSpPr>
          <p:cNvPr id="111" name="Google Shape;111;p23"/>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t>Discord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1875750"/>
            <a:ext cx="5597911"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a11y as a Movement, Not Just an Abbreviation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4" name="Google Shape;254;p46"/>
          <p:cNvPicPr preferRelativeResize="0"/>
          <p:nvPr/>
        </p:nvPicPr>
        <p:blipFill>
          <a:blip r:embed="rId3"/>
          <a:srcRect/>
          <a:stretch/>
        </p:blipFill>
        <p:spPr>
          <a:xfrm>
            <a:off x="0" y="711949"/>
            <a:ext cx="9144003" cy="32735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89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699" y="555600"/>
            <a:ext cx="544976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SCULPT Framework</a:t>
            </a:r>
            <a:endParaRPr b="1" dirty="0"/>
          </a:p>
        </p:txBody>
      </p:sp>
      <p:sp>
        <p:nvSpPr>
          <p:cNvPr id="181" name="Google Shape;181;p34"/>
          <p:cNvSpPr txBox="1">
            <a:spLocks noGrp="1"/>
          </p:cNvSpPr>
          <p:nvPr>
            <p:ph type="body" idx="1"/>
          </p:nvPr>
        </p:nvSpPr>
        <p:spPr>
          <a:xfrm>
            <a:off x="311700" y="1389600"/>
            <a:ext cx="76131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dirty="0"/>
              <a:t>Structure (use headings and styles)</a:t>
            </a:r>
            <a:endParaRPr dirty="0"/>
          </a:p>
          <a:p>
            <a:pPr marL="457200" lvl="0" indent="-330200" algn="l" rtl="0">
              <a:spcBef>
                <a:spcPts val="0"/>
              </a:spcBef>
              <a:spcAft>
                <a:spcPts val="0"/>
              </a:spcAft>
              <a:buSzPts val="1600"/>
              <a:buAutoNum type="arabicPeriod"/>
            </a:pPr>
            <a:r>
              <a:rPr lang="en-US" dirty="0" err="1"/>
              <a:t>Colour</a:t>
            </a:r>
            <a:r>
              <a:rPr lang="en-US" dirty="0"/>
              <a:t> and contrast</a:t>
            </a:r>
          </a:p>
          <a:p>
            <a:pPr marL="457200" lvl="0" indent="-330200" algn="l" rtl="0">
              <a:spcBef>
                <a:spcPts val="0"/>
              </a:spcBef>
              <a:spcAft>
                <a:spcPts val="0"/>
              </a:spcAft>
              <a:buSzPts val="1600"/>
              <a:buAutoNum type="arabicPeriod"/>
            </a:pPr>
            <a:r>
              <a:rPr lang="en-US" dirty="0"/>
              <a:t>Use of images </a:t>
            </a:r>
          </a:p>
          <a:p>
            <a:pPr marL="457200" lvl="0" indent="-330200" algn="l" rtl="0">
              <a:spcBef>
                <a:spcPts val="0"/>
              </a:spcBef>
              <a:spcAft>
                <a:spcPts val="0"/>
              </a:spcAft>
              <a:buSzPts val="1600"/>
              <a:buAutoNum type="arabicPeriod"/>
            </a:pPr>
            <a:r>
              <a:rPr lang="en-US" dirty="0"/>
              <a:t>Links</a:t>
            </a:r>
          </a:p>
          <a:p>
            <a:pPr marL="457200" lvl="0" indent="-330200" algn="l" rtl="0">
              <a:spcBef>
                <a:spcPts val="0"/>
              </a:spcBef>
              <a:spcAft>
                <a:spcPts val="0"/>
              </a:spcAft>
              <a:buSzPts val="1600"/>
              <a:buAutoNum type="arabicPeriod"/>
            </a:pPr>
            <a:r>
              <a:rPr lang="en-US" dirty="0"/>
              <a:t>Plain English</a:t>
            </a:r>
          </a:p>
          <a:p>
            <a:pPr marL="457200" lvl="0" indent="-330200" algn="l" rtl="0">
              <a:spcBef>
                <a:spcPts val="0"/>
              </a:spcBef>
              <a:spcAft>
                <a:spcPts val="0"/>
              </a:spcAft>
              <a:buSzPts val="1600"/>
              <a:buAutoNum type="arabicPeriod"/>
            </a:pPr>
            <a:r>
              <a:rPr lang="en-CA" dirty="0"/>
              <a:t>Tables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t>Structure is the way content within documents is organized.</a:t>
            </a:r>
          </a:p>
          <a:p>
            <a:r>
              <a:rPr lang="en-US" dirty="0"/>
              <a:t>S</a:t>
            </a:r>
            <a:r>
              <a:rPr lang="en-CA" dirty="0" err="1"/>
              <a:t>creen</a:t>
            </a:r>
            <a:r>
              <a:rPr lang="en-CA" dirty="0"/>
              <a:t> readers or keyboard navigation</a:t>
            </a:r>
          </a:p>
        </p:txBody>
      </p:sp>
    </p:spTree>
    <p:extLst>
      <p:ext uri="{BB962C8B-B14F-4D97-AF65-F5344CB8AC3E}">
        <p14:creationId xmlns:p14="http://schemas.microsoft.com/office/powerpoint/2010/main" val="684553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p>
          <a:p>
            <a:pPr algn="l"/>
            <a:r>
              <a:rPr lang="en-US" b="0" i="0" dirty="0">
                <a:solidFill>
                  <a:srgbClr val="111111"/>
                </a:solidFill>
                <a:effectLst/>
                <a:latin typeface="Open Sans" panose="020B0606030504020204" pitchFamily="34" charset="0"/>
              </a:rPr>
              <a:t>Assign headings based on their hierarchy in the document. The main title or description of the document should be assigned Heading 1. There should only be one Heading 1 element in your document. Sub-headings of equal importance should follow as Heading 2. These can be thought of as the main chapters of the document. Headings at level 3 would break off from a Heading 2 element. Any further sub-headings should continue this pattern (Heading 4, etc.). Never skip a heading level (e.g., don’t go directly from a Heading 1 to a Heading 3).</a:t>
            </a:r>
            <a:endParaRPr lang="en-CA" dirty="0"/>
          </a:p>
        </p:txBody>
      </p:sp>
    </p:spTree>
    <p:extLst>
      <p:ext uri="{BB962C8B-B14F-4D97-AF65-F5344CB8AC3E}">
        <p14:creationId xmlns:p14="http://schemas.microsoft.com/office/powerpoint/2010/main" val="3190836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err="1">
                <a:solidFill>
                  <a:srgbClr val="444444"/>
                </a:solidFill>
                <a:effectLst/>
                <a:latin typeface="Helvetica" panose="020B0604020202020204" pitchFamily="34" charset="0"/>
              </a:rPr>
              <a:t>Colours</a:t>
            </a:r>
            <a:r>
              <a:rPr lang="en-US" b="0" i="0" dirty="0">
                <a:solidFill>
                  <a:srgbClr val="444444"/>
                </a:solidFill>
                <a:effectLst/>
                <a:latin typeface="Helvetica" panose="020B0604020202020204" pitchFamily="34" charset="0"/>
              </a:rPr>
              <a:t> on a screen can seem less vibrant in bright light, or sunshine.</a:t>
            </a:r>
          </a:p>
          <a:p>
            <a:pPr algn="l">
              <a:buFont typeface="Arial" panose="020B0604020202020204" pitchFamily="34" charset="0"/>
              <a:buChar char="•"/>
            </a:pPr>
            <a:r>
              <a:rPr lang="en-US" b="0" i="0" dirty="0">
                <a:solidFill>
                  <a:srgbClr val="444444"/>
                </a:solidFill>
                <a:effectLst/>
                <a:latin typeface="Helvetica" panose="020B0604020202020204" pitchFamily="34" charset="0"/>
              </a:rPr>
              <a:t>Contrast and resolution can vary greatly between screen and projectors.</a:t>
            </a:r>
          </a:p>
          <a:p>
            <a:pPr algn="l">
              <a:buFont typeface="Arial" panose="020B0604020202020204" pitchFamily="34" charset="0"/>
              <a:buChar char="•"/>
            </a:pPr>
            <a:r>
              <a:rPr lang="en-US" b="0" i="0" dirty="0">
                <a:solidFill>
                  <a:srgbClr val="444444"/>
                </a:solidFill>
                <a:effectLst/>
                <a:latin typeface="Helvetica" panose="020B0604020202020204" pitchFamily="34" charset="0"/>
              </a:rPr>
              <a:t>Ensure that </a:t>
            </a:r>
            <a:r>
              <a:rPr lang="en-US" b="0" i="0" dirty="0" err="1">
                <a:solidFill>
                  <a:srgbClr val="444444"/>
                </a:solidFill>
                <a:effectLst/>
                <a:latin typeface="Helvetica" panose="020B0604020202020204" pitchFamily="34" charset="0"/>
              </a:rPr>
              <a:t>colour</a:t>
            </a:r>
            <a:r>
              <a:rPr lang="en-US" b="0" i="0" dirty="0">
                <a:solidFill>
                  <a:srgbClr val="444444"/>
                </a:solidFill>
                <a:effectLst/>
                <a:latin typeface="Helvetica" panose="020B0604020202020204" pitchFamily="34" charset="0"/>
              </a:rPr>
              <a:t> is not your only means of conveying information.</a:t>
            </a:r>
          </a:p>
          <a:p>
            <a:pPr algn="l">
              <a:buFont typeface="Arial" panose="020B0604020202020204" pitchFamily="34" charset="0"/>
              <a:buChar char="•"/>
            </a:pPr>
            <a:endParaRPr lang="en-US" dirty="0">
              <a:solidFill>
                <a:srgbClr val="444444"/>
              </a:solidFill>
              <a:latin typeface="Helvetica" panose="020B0604020202020204" pitchFamily="34" charset="0"/>
            </a:endParaRPr>
          </a:p>
          <a:p>
            <a:pPr algn="l">
              <a:buFont typeface="Arial" panose="020B0604020202020204" pitchFamily="34" charset="0"/>
              <a:buChar char="•"/>
            </a:pPr>
            <a:r>
              <a:rPr lang="en-US" b="0" i="0" dirty="0">
                <a:solidFill>
                  <a:srgbClr val="111111"/>
                </a:solidFill>
                <a:effectLst/>
                <a:latin typeface="Open Sans" panose="020B0606030504020204" pitchFamily="34" charset="0"/>
              </a:rPr>
              <a:t>A very good contrast ratio (foreground text=black, background=white, ratio=21:1)</a:t>
            </a:r>
          </a:p>
          <a:p>
            <a:pPr algn="l">
              <a:buFont typeface="Arial" panose="020B0604020202020204" pitchFamily="34" charset="0"/>
              <a:buChar char="•"/>
            </a:pPr>
            <a:r>
              <a:rPr lang="en-US" b="0" i="0" dirty="0">
                <a:solidFill>
                  <a:srgbClr val="6C6C83"/>
                </a:solidFill>
                <a:effectLst/>
                <a:latin typeface="Open Sans" panose="020B0606030504020204" pitchFamily="34" charset="0"/>
              </a:rPr>
              <a:t>A satisfactory contrast ratio (foreground text=#6C6C83, background=white, ratio=5.1:1)</a:t>
            </a:r>
            <a:endParaRPr lang="en-US" b="0" i="0" dirty="0">
              <a:solidFill>
                <a:srgbClr val="111111"/>
              </a:solidFill>
              <a:effectLst/>
              <a:latin typeface="Open Sans" panose="020B0606030504020204" pitchFamily="34" charset="0"/>
            </a:endParaRPr>
          </a:p>
          <a:p>
            <a:pPr algn="l">
              <a:buFont typeface="Arial" panose="020B0604020202020204" pitchFamily="34" charset="0"/>
              <a:buChar char="•"/>
            </a:pPr>
            <a:r>
              <a:rPr lang="en-US" b="0" i="0" dirty="0">
                <a:solidFill>
                  <a:srgbClr val="A6A6A6"/>
                </a:solidFill>
                <a:effectLst/>
                <a:latin typeface="Open Sans" panose="020B0606030504020204" pitchFamily="34" charset="0"/>
              </a:rPr>
              <a:t>A failing contrast ratio (foreground text=#A6A6A6, background=white, ratio=2.4:1)</a:t>
            </a:r>
            <a:endParaRPr lang="en-US" b="0" i="0" dirty="0">
              <a:solidFill>
                <a:srgbClr val="111111"/>
              </a:solidFill>
              <a:effectLst/>
              <a:latin typeface="Open Sans" panose="020B0606030504020204" pitchFamily="34" charset="0"/>
            </a:endParaRPr>
          </a:p>
          <a:p>
            <a:pPr algn="l">
              <a:buFont typeface="Arial" panose="020B0604020202020204" pitchFamily="34" charset="0"/>
              <a:buChar char="•"/>
            </a:pPr>
            <a:endParaRPr lang="en-US" b="0" i="0" dirty="0">
              <a:solidFill>
                <a:srgbClr val="444444"/>
              </a:solidFill>
              <a:effectLst/>
              <a:latin typeface="Helvetica" panose="020B0604020202020204" pitchFamily="34" charset="0"/>
            </a:endParaRPr>
          </a:p>
          <a:p>
            <a:pPr algn="l"/>
            <a:endParaRPr lang="en-US" dirty="0">
              <a:solidFill>
                <a:srgbClr val="444444"/>
              </a:solidFill>
              <a:latin typeface="Helvetica" panose="020B0604020202020204" pitchFamily="34" charset="0"/>
            </a:endParaRPr>
          </a:p>
          <a:p>
            <a:pPr algn="l"/>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3953680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US"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err="1">
                <a:solidFill>
                  <a:srgbClr val="444444"/>
                </a:solidFill>
                <a:effectLst/>
                <a:latin typeface="Helvetica" panose="020B0604020202020204" pitchFamily="34" charset="0"/>
              </a:rPr>
              <a:t>Colours</a:t>
            </a:r>
            <a:r>
              <a:rPr lang="en-US" b="0" i="0" dirty="0">
                <a:solidFill>
                  <a:srgbClr val="444444"/>
                </a:solidFill>
                <a:effectLst/>
                <a:latin typeface="Helvetica" panose="020B0604020202020204" pitchFamily="34" charset="0"/>
              </a:rPr>
              <a:t> on a screen can seem less vibrant in bright light, or sunshine.</a:t>
            </a:r>
          </a:p>
          <a:p>
            <a:pPr algn="l">
              <a:buFont typeface="Arial" panose="020B0604020202020204" pitchFamily="34" charset="0"/>
              <a:buChar char="•"/>
            </a:pPr>
            <a:r>
              <a:rPr lang="en-US" b="0" i="0" dirty="0">
                <a:solidFill>
                  <a:srgbClr val="444444"/>
                </a:solidFill>
                <a:effectLst/>
                <a:latin typeface="Helvetica" panose="020B0604020202020204" pitchFamily="34" charset="0"/>
              </a:rPr>
              <a:t>Red-green</a:t>
            </a:r>
          </a:p>
          <a:p>
            <a:pPr algn="l">
              <a:buFont typeface="Arial" panose="020B0604020202020204" pitchFamily="34" charset="0"/>
              <a:buChar char="•"/>
            </a:pPr>
            <a:r>
              <a:rPr lang="en-US" b="0" i="0" dirty="0">
                <a:solidFill>
                  <a:srgbClr val="444444"/>
                </a:solidFill>
                <a:effectLst/>
                <a:latin typeface="Helvetica" panose="020B0604020202020204" pitchFamily="34" charset="0"/>
              </a:rPr>
              <a:t>Contrast and resolution can vary greatly between screen and projectors.</a:t>
            </a:r>
          </a:p>
          <a:p>
            <a:pPr algn="l">
              <a:buFont typeface="Arial" panose="020B0604020202020204" pitchFamily="34" charset="0"/>
              <a:buChar char="•"/>
            </a:pPr>
            <a:r>
              <a:rPr lang="en-US" b="0" i="0" dirty="0">
                <a:solidFill>
                  <a:srgbClr val="444444"/>
                </a:solidFill>
                <a:effectLst/>
                <a:latin typeface="Helvetica" panose="020B0604020202020204" pitchFamily="34" charset="0"/>
              </a:rPr>
              <a:t>Ensure that </a:t>
            </a:r>
            <a:r>
              <a:rPr lang="en-US" b="0" i="0" dirty="0" err="1">
                <a:solidFill>
                  <a:srgbClr val="444444"/>
                </a:solidFill>
                <a:effectLst/>
                <a:latin typeface="Helvetica" panose="020B0604020202020204" pitchFamily="34" charset="0"/>
              </a:rPr>
              <a:t>colour</a:t>
            </a:r>
            <a:r>
              <a:rPr lang="en-US" b="0" i="0" dirty="0">
                <a:solidFill>
                  <a:srgbClr val="444444"/>
                </a:solidFill>
                <a:effectLst/>
                <a:latin typeface="Helvetica" panose="020B0604020202020204" pitchFamily="34" charset="0"/>
              </a:rPr>
              <a:t> is not your only means of conveying information.</a:t>
            </a:r>
          </a:p>
          <a:p>
            <a:pPr algn="l">
              <a:buFont typeface="Arial" panose="020B0604020202020204" pitchFamily="34" charset="0"/>
              <a:buChar char="•"/>
            </a:pPr>
            <a:r>
              <a:rPr lang="en-US" b="0" i="0" dirty="0">
                <a:solidFill>
                  <a:srgbClr val="444444"/>
                </a:solidFill>
                <a:effectLst/>
                <a:latin typeface="Helvetica" panose="020B0604020202020204" pitchFamily="34" charset="0"/>
              </a:rPr>
              <a:t>Incorporate alternate means of communication—use labels, texture, shapes, and patterns—to prevent confusion among people with color blindness.</a:t>
            </a:r>
          </a:p>
          <a:p>
            <a:pPr algn="l">
              <a:buFont typeface="Arial" panose="020B0604020202020204" pitchFamily="34" charset="0"/>
              <a:buChar char="•"/>
            </a:pPr>
            <a:endParaRPr lang="en-US" dirty="0">
              <a:solidFill>
                <a:srgbClr val="444444"/>
              </a:solidFill>
              <a:latin typeface="Helvetica" panose="020B0604020202020204" pitchFamily="34" charset="0"/>
            </a:endParaRPr>
          </a:p>
          <a:p>
            <a:pPr algn="l">
              <a:buFont typeface="Arial" panose="020B0604020202020204" pitchFamily="34" charset="0"/>
              <a:buChar char="•"/>
            </a:pPr>
            <a:endParaRPr lang="en-US" b="0" i="0" dirty="0">
              <a:solidFill>
                <a:srgbClr val="444444"/>
              </a:solidFill>
              <a:effectLst/>
              <a:latin typeface="Helvetica" panose="020B0604020202020204" pitchFamily="34" charset="0"/>
            </a:endParaRPr>
          </a:p>
          <a:p>
            <a:pPr algn="l"/>
            <a:endParaRPr lang="en-US" dirty="0">
              <a:solidFill>
                <a:srgbClr val="444444"/>
              </a:solidFill>
              <a:latin typeface="Helvetica" panose="020B0604020202020204" pitchFamily="34" charset="0"/>
            </a:endParaRPr>
          </a:p>
          <a:p>
            <a:pPr algn="l"/>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3191771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446048" y="555600"/>
            <a:ext cx="4044175" cy="755700"/>
          </a:xfrm>
        </p:spPr>
        <p:txBody>
          <a:bodyPr/>
          <a:lstStyle/>
          <a:p>
            <a:r>
              <a:rPr lang="en-CA" dirty="0"/>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r>
              <a:rPr lang="en-US" dirty="0"/>
              <a:t>Red = required, green = not required, Yellow = Optional</a:t>
            </a:r>
          </a:p>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1081434208"/>
              </p:ext>
            </p:extLst>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t>Course #</a:t>
                      </a:r>
                    </a:p>
                  </a:txBody>
                  <a:tcPr/>
                </a:tc>
                <a:tc>
                  <a:txBody>
                    <a:bodyPr/>
                    <a:lstStyle/>
                    <a:p>
                      <a:r>
                        <a:rPr lang="en-CA" dirty="0"/>
                        <a:t>Name</a:t>
                      </a:r>
                    </a:p>
                  </a:txBody>
                  <a:tcPr/>
                </a:tc>
                <a:extLst>
                  <a:ext uri="{0D108BD9-81ED-4DB2-BD59-A6C34878D82A}">
                    <a16:rowId xmlns:a16="http://schemas.microsoft.com/office/drawing/2014/main" val="3195678210"/>
                  </a:ext>
                </a:extLst>
              </a:tr>
              <a:tr h="370840">
                <a:tc>
                  <a:txBody>
                    <a:bodyPr/>
                    <a:lstStyle/>
                    <a:p>
                      <a:r>
                        <a:rPr lang="en-CA" dirty="0"/>
                        <a:t>Algo 101</a:t>
                      </a:r>
                    </a:p>
                  </a:txBody>
                  <a:tcPr>
                    <a:solidFill>
                      <a:schemeClr val="accent2">
                        <a:lumMod val="75000"/>
                      </a:schemeClr>
                    </a:solidFill>
                  </a:tcPr>
                </a:tc>
                <a:tc>
                  <a:txBody>
                    <a:bodyPr/>
                    <a:lstStyle/>
                    <a:p>
                      <a:r>
                        <a:rPr lang="en-CA" dirty="0"/>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t>Networking 101</a:t>
                      </a:r>
                    </a:p>
                  </a:txBody>
                  <a:tcPr>
                    <a:solidFill>
                      <a:schemeClr val="accent3"/>
                    </a:solidFill>
                  </a:tcPr>
                </a:tc>
                <a:tc>
                  <a:txBody>
                    <a:bodyPr/>
                    <a:lstStyle/>
                    <a:p>
                      <a:r>
                        <a:rPr lang="en-CA" dirty="0"/>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t>Gardening 101</a:t>
                      </a:r>
                    </a:p>
                  </a:txBody>
                  <a:tcPr>
                    <a:solidFill>
                      <a:schemeClr val="accent4"/>
                    </a:solidFill>
                  </a:tcPr>
                </a:tc>
                <a:tc>
                  <a:txBody>
                    <a:bodyPr/>
                    <a:lstStyle/>
                    <a:p>
                      <a:r>
                        <a:rPr lang="en-CA" dirty="0"/>
                        <a:t>Gardening for beginners</a:t>
                      </a:r>
                    </a:p>
                  </a:txBody>
                  <a:tcPr>
                    <a:solidFill>
                      <a:schemeClr val="accent4"/>
                    </a:solidFill>
                  </a:tcPr>
                </a:tc>
                <a:extLst>
                  <a:ext uri="{0D108BD9-81ED-4DB2-BD59-A6C34878D82A}">
                    <a16:rowId xmlns:a16="http://schemas.microsoft.com/office/drawing/2014/main" val="315767992"/>
                  </a:ext>
                </a:extLst>
              </a:tr>
            </a:tbl>
          </a:graphicData>
        </a:graphic>
      </p:graphicFrame>
    </p:spTree>
    <p:extLst>
      <p:ext uri="{BB962C8B-B14F-4D97-AF65-F5344CB8AC3E}">
        <p14:creationId xmlns:p14="http://schemas.microsoft.com/office/powerpoint/2010/main" val="2389294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446048" y="555600"/>
            <a:ext cx="4044175"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5B2E17-09DA-EE24-62F0-12CBABEC9E16}"/>
              </a:ext>
            </a:extLst>
          </p:cNvPr>
          <p:cNvPicPr>
            <a:picLocks noChangeAspect="1"/>
          </p:cNvPicPr>
          <p:nvPr/>
        </p:nvPicPr>
        <p:blipFill>
          <a:blip r:embed="rId2"/>
          <a:stretch>
            <a:fillRect/>
          </a:stretch>
        </p:blipFill>
        <p:spPr>
          <a:xfrm>
            <a:off x="3456876" y="0"/>
            <a:ext cx="4244899" cy="5143500"/>
          </a:xfrm>
          <a:prstGeom prst="rect">
            <a:avLst/>
          </a:prstGeom>
        </p:spPr>
      </p:pic>
    </p:spTree>
    <p:extLst>
      <p:ext uri="{BB962C8B-B14F-4D97-AF65-F5344CB8AC3E}">
        <p14:creationId xmlns:p14="http://schemas.microsoft.com/office/powerpoint/2010/main" val="105552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1176895115"/>
              </p:ext>
            </p:extLst>
          </p:nvPr>
        </p:nvGraphicFramePr>
        <p:xfrm>
          <a:off x="1182029" y="220091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Tree>
    <p:extLst>
      <p:ext uri="{BB962C8B-B14F-4D97-AF65-F5344CB8AC3E}">
        <p14:creationId xmlns:p14="http://schemas.microsoft.com/office/powerpoint/2010/main" val="3288519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1026" name="Picture 2" descr="example line chart where each line is a different color">
            <a:extLst>
              <a:ext uri="{FF2B5EF4-FFF2-40B4-BE49-F238E27FC236}">
                <a16:creationId xmlns:a16="http://schemas.microsoft.com/office/drawing/2014/main" id="{F23568EB-4E2E-9080-79C7-DBA980650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0"/>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64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3074" name="Picture 2" descr="in grayscale the lines on the example chart are indiscernible">
            <a:extLst>
              <a:ext uri="{FF2B5EF4-FFF2-40B4-BE49-F238E27FC236}">
                <a16:creationId xmlns:a16="http://schemas.microsoft.com/office/drawing/2014/main" id="{DCAEE3D1-CC7D-1D40-2576-E3FD96D18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45" y="130350"/>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16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2050" name="Picture 2" descr="example line chart where each line has different vertex shapes and patterns">
            <a:extLst>
              <a:ext uri="{FF2B5EF4-FFF2-40B4-BE49-F238E27FC236}">
                <a16:creationId xmlns:a16="http://schemas.microsoft.com/office/drawing/2014/main" id="{47AA0433-FC46-3FD0-7AAD-C17C23E94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4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4098" name="Picture 2" descr="in grayscale, differences in shapes and pattern remain visible">
            <a:extLst>
              <a:ext uri="{FF2B5EF4-FFF2-40B4-BE49-F238E27FC236}">
                <a16:creationId xmlns:a16="http://schemas.microsoft.com/office/drawing/2014/main" id="{1E841CBE-1EA2-35E8-886E-20ABEF39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00"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8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E827-7935-F8AF-E2CE-FAE30621E4AA}"/>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F9112670-0704-9C0C-0CBE-A3224FCAFD3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69458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Colors and </a:t>
            </a:r>
            <a:r>
              <a:rPr lang="en-US" dirty="0" err="1"/>
              <a:t>Constrast</a:t>
            </a:r>
            <a:endParaRPr lang="en-US"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Helvetica" panose="020B0604020202020204" pitchFamily="34" charset="0"/>
              </a:rPr>
              <a:t> flipping your design or website into grayscale. Reviewing the design in grayscale will allow you to identify any elements that become more challenging to understand when color is stripped away.</a:t>
            </a:r>
            <a:endParaRPr lang="en-US" dirty="0">
              <a:solidFill>
                <a:srgbClr val="444444"/>
              </a:solidFill>
              <a:latin typeface="Helvetica" panose="020B0604020202020204" pitchFamily="34" charset="0"/>
            </a:endParaRPr>
          </a:p>
          <a:p>
            <a:pPr algn="l">
              <a:buFont typeface="Arial" panose="020B0604020202020204" pitchFamily="34" charset="0"/>
              <a:buChar char="•"/>
            </a:pPr>
            <a:endParaRPr lang="en-US" b="0" i="0" dirty="0">
              <a:solidFill>
                <a:srgbClr val="444444"/>
              </a:solidFill>
              <a:effectLst/>
              <a:latin typeface="Helvetica" panose="020B0604020202020204" pitchFamily="34" charset="0"/>
            </a:endParaRPr>
          </a:p>
          <a:p>
            <a:pPr algn="l"/>
            <a:endParaRPr lang="en-US" dirty="0">
              <a:solidFill>
                <a:srgbClr val="444444"/>
              </a:solidFill>
              <a:latin typeface="Helvetica" panose="020B0604020202020204" pitchFamily="34" charset="0"/>
            </a:endParaRPr>
          </a:p>
          <a:p>
            <a:pPr algn="l"/>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1319080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Use of images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Helvetica" panose="020B0604020202020204" pitchFamily="34" charset="0"/>
              </a:rPr>
              <a:t>use images that support the text</a:t>
            </a:r>
          </a:p>
          <a:p>
            <a:pPr algn="l">
              <a:buFont typeface="Arial" panose="020B0604020202020204" pitchFamily="34" charset="0"/>
              <a:buChar char="•"/>
            </a:pPr>
            <a:r>
              <a:rPr lang="en-US" b="0" i="0" dirty="0">
                <a:solidFill>
                  <a:srgbClr val="444444"/>
                </a:solidFill>
                <a:effectLst/>
                <a:latin typeface="Helvetica" panose="020B0604020202020204" pitchFamily="34" charset="0"/>
              </a:rPr>
              <a:t>never use an image instead of text</a:t>
            </a:r>
          </a:p>
          <a:p>
            <a:pPr algn="l">
              <a:buFont typeface="Arial" panose="020B0604020202020204" pitchFamily="34" charset="0"/>
              <a:buChar char="•"/>
            </a:pPr>
            <a:r>
              <a:rPr lang="en-US" b="0" i="0" dirty="0">
                <a:solidFill>
                  <a:srgbClr val="444444"/>
                </a:solidFill>
                <a:effectLst/>
                <a:latin typeface="Helvetica" panose="020B0604020202020204" pitchFamily="34" charset="0"/>
              </a:rPr>
              <a:t>use correct image sizes (on the web it is best to have images around 150kb)</a:t>
            </a:r>
          </a:p>
          <a:p>
            <a:pPr algn="l">
              <a:buFont typeface="Arial" panose="020B0604020202020204" pitchFamily="34" charset="0"/>
              <a:buChar char="•"/>
            </a:pPr>
            <a:r>
              <a:rPr lang="en-US" b="0" i="0" dirty="0">
                <a:solidFill>
                  <a:srgbClr val="444444"/>
                </a:solidFill>
                <a:effectLst/>
                <a:latin typeface="Helvetica" panose="020B0604020202020204" pitchFamily="34" charset="0"/>
              </a:rPr>
              <a:t>use alt text on images</a:t>
            </a:r>
            <a:endParaRPr lang="en-US" dirty="0">
              <a:solidFill>
                <a:srgbClr val="444444"/>
              </a:solidFill>
              <a:latin typeface="Helvetica" panose="020B0604020202020204" pitchFamily="34" charset="0"/>
            </a:endParaRPr>
          </a:p>
          <a:p>
            <a:pPr algn="l"/>
            <a:endParaRPr lang="en-US" b="0" i="0" dirty="0">
              <a:solidFill>
                <a:srgbClr val="444444"/>
              </a:solidFill>
              <a:effectLst/>
              <a:latin typeface="Helvetica" panose="020B0604020202020204" pitchFamily="34" charset="0"/>
            </a:endParaRPr>
          </a:p>
          <a:p>
            <a:pPr algn="l"/>
            <a:endParaRPr lang="en-US" dirty="0">
              <a:solidFill>
                <a:srgbClr val="444444"/>
              </a:solidFill>
              <a:latin typeface="Helvetica" panose="020B0604020202020204" pitchFamily="34" charset="0"/>
            </a:endParaRPr>
          </a:p>
          <a:p>
            <a:pPr algn="l"/>
            <a:r>
              <a:rPr lang="en-US" b="0" i="0" dirty="0">
                <a:solidFill>
                  <a:srgbClr val="333333"/>
                </a:solidFill>
                <a:effectLst/>
                <a:latin typeface="Lato" panose="020F0502020204030203" pitchFamily="34" charset="0"/>
              </a:rPr>
              <a:t>When text that is intended to be read is presented as an image, screen readers and other assistive technologies cannot read text that’s contained inside an image. They will instead read the alt text provide</a:t>
            </a:r>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479602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1" i="0" dirty="0">
                <a:solidFill>
                  <a:srgbClr val="333333"/>
                </a:solidFill>
                <a:effectLst/>
                <a:latin typeface="Lato" panose="020F0502020204030203" pitchFamily="34" charset="0"/>
              </a:rPr>
              <a:t>Do not use repeated link titles such as 'click here' </a:t>
            </a:r>
            <a:r>
              <a:rPr lang="en-US" b="1" i="0" dirty="0" err="1">
                <a:solidFill>
                  <a:srgbClr val="333333"/>
                </a:solidFill>
                <a:effectLst/>
                <a:latin typeface="Lato" panose="020F0502020204030203" pitchFamily="34" charset="0"/>
              </a:rPr>
              <a:t>or'find</a:t>
            </a:r>
            <a:r>
              <a:rPr lang="en-US" b="1" i="0" dirty="0">
                <a:solidFill>
                  <a:srgbClr val="333333"/>
                </a:solidFill>
                <a:effectLst/>
                <a:latin typeface="Lato" panose="020F0502020204030203" pitchFamily="34" charset="0"/>
              </a:rPr>
              <a:t> out more'</a:t>
            </a:r>
          </a:p>
          <a:p>
            <a:pPr algn="l"/>
            <a:br>
              <a:rPr lang="en-US" dirty="0"/>
            </a:br>
            <a:r>
              <a:rPr lang="en-CA" b="0" i="0" dirty="0">
                <a:solidFill>
                  <a:srgbClr val="333333"/>
                </a:solidFill>
                <a:effectLst/>
                <a:latin typeface="Lato" panose="020F0502020204030203" pitchFamily="34" charset="0"/>
              </a:rPr>
              <a:t>A full website address written like this:</a:t>
            </a:r>
          </a:p>
          <a:p>
            <a:pPr algn="l"/>
            <a:r>
              <a:rPr lang="en-CA" b="0" i="0" dirty="0">
                <a:solidFill>
                  <a:srgbClr val="333333"/>
                </a:solidFill>
                <a:effectLst/>
                <a:latin typeface="Lato" panose="020F0502020204030203" pitchFamily="34" charset="0"/>
              </a:rPr>
              <a:t>"https://www.worcestershire.gov.uk/digital-worcestershire/sculpt-accessibility"</a:t>
            </a:r>
          </a:p>
          <a:p>
            <a:pPr algn="l"/>
            <a:r>
              <a:rPr lang="en-CA" b="0" i="0" dirty="0">
                <a:solidFill>
                  <a:srgbClr val="333333"/>
                </a:solidFill>
                <a:effectLst/>
                <a:latin typeface="Lato" panose="020F0502020204030203" pitchFamily="34" charset="0"/>
              </a:rPr>
              <a:t>Would be read out by a screen reader like this:</a:t>
            </a:r>
          </a:p>
          <a:p>
            <a:pPr algn="l"/>
            <a:r>
              <a:rPr lang="en-CA" b="0" i="0" dirty="0">
                <a:solidFill>
                  <a:srgbClr val="333333"/>
                </a:solidFill>
                <a:effectLst/>
                <a:latin typeface="Lato" panose="020F0502020204030203" pitchFamily="34" charset="0"/>
              </a:rPr>
              <a:t>h t </a:t>
            </a:r>
            <a:r>
              <a:rPr lang="en-CA" b="0" i="0" dirty="0" err="1">
                <a:solidFill>
                  <a:srgbClr val="333333"/>
                </a:solidFill>
                <a:effectLst/>
                <a:latin typeface="Lato" panose="020F0502020204030203" pitchFamily="34" charset="0"/>
              </a:rPr>
              <a:t>t</a:t>
            </a:r>
            <a:r>
              <a:rPr lang="en-CA" b="0" i="0" dirty="0">
                <a:solidFill>
                  <a:srgbClr val="333333"/>
                </a:solidFill>
                <a:effectLst/>
                <a:latin typeface="Lato" panose="020F0502020204030203" pitchFamily="34" charset="0"/>
              </a:rPr>
              <a:t> p s colon forward slash forward slash w </a:t>
            </a:r>
            <a:r>
              <a:rPr lang="en-CA" b="0" i="0" dirty="0" err="1">
                <a:solidFill>
                  <a:srgbClr val="333333"/>
                </a:solidFill>
                <a:effectLst/>
                <a:latin typeface="Lato" panose="020F0502020204030203" pitchFamily="34" charset="0"/>
              </a:rPr>
              <a:t>w</a:t>
            </a:r>
            <a:r>
              <a:rPr lang="en-CA" b="0" i="0" dirty="0">
                <a:solidFill>
                  <a:srgbClr val="333333"/>
                </a:solidFill>
                <a:effectLst/>
                <a:latin typeface="Lato" panose="020F0502020204030203" pitchFamily="34" charset="0"/>
              </a:rPr>
              <a:t> </a:t>
            </a:r>
            <a:r>
              <a:rPr lang="en-CA" b="0" i="0" dirty="0" err="1">
                <a:solidFill>
                  <a:srgbClr val="333333"/>
                </a:solidFill>
                <a:effectLst/>
                <a:latin typeface="Lato" panose="020F0502020204030203" pitchFamily="34" charset="0"/>
              </a:rPr>
              <a:t>w</a:t>
            </a:r>
            <a:r>
              <a:rPr lang="en-CA" b="0" i="0" dirty="0">
                <a:solidFill>
                  <a:srgbClr val="333333"/>
                </a:solidFill>
                <a:effectLst/>
                <a:latin typeface="Lato" panose="020F0502020204030203" pitchFamily="34" charset="0"/>
              </a:rPr>
              <a:t> dot </a:t>
            </a:r>
            <a:r>
              <a:rPr lang="en-CA" b="0" i="0" dirty="0" err="1">
                <a:solidFill>
                  <a:srgbClr val="333333"/>
                </a:solidFill>
                <a:effectLst/>
                <a:latin typeface="Lato" panose="020F0502020204030203" pitchFamily="34" charset="0"/>
              </a:rPr>
              <a:t>worcestershire</a:t>
            </a:r>
            <a:r>
              <a:rPr lang="en-CA" b="0" i="0" dirty="0">
                <a:solidFill>
                  <a:srgbClr val="333333"/>
                </a:solidFill>
                <a:effectLst/>
                <a:latin typeface="Lato" panose="020F0502020204030203" pitchFamily="34" charset="0"/>
              </a:rPr>
              <a:t> dot gov dot </a:t>
            </a:r>
            <a:r>
              <a:rPr lang="en-CA" b="0" i="0" dirty="0" err="1">
                <a:solidFill>
                  <a:srgbClr val="333333"/>
                </a:solidFill>
                <a:effectLst/>
                <a:latin typeface="Lato" panose="020F0502020204030203" pitchFamily="34" charset="0"/>
              </a:rPr>
              <a:t>uk</a:t>
            </a:r>
            <a:r>
              <a:rPr lang="en-CA" b="0" i="0" dirty="0">
                <a:solidFill>
                  <a:srgbClr val="333333"/>
                </a:solidFill>
                <a:effectLst/>
                <a:latin typeface="Lato" panose="020F0502020204030203" pitchFamily="34" charset="0"/>
              </a:rPr>
              <a:t> forward slash digital hyphen </a:t>
            </a:r>
            <a:r>
              <a:rPr lang="en-CA" b="0" i="0" dirty="0" err="1">
                <a:solidFill>
                  <a:srgbClr val="333333"/>
                </a:solidFill>
                <a:effectLst/>
                <a:latin typeface="Lato" panose="020F0502020204030203" pitchFamily="34" charset="0"/>
              </a:rPr>
              <a:t>worcestershire</a:t>
            </a:r>
            <a:r>
              <a:rPr lang="en-CA" b="0" i="0" dirty="0">
                <a:solidFill>
                  <a:srgbClr val="333333"/>
                </a:solidFill>
                <a:effectLst/>
                <a:latin typeface="Lato" panose="020F0502020204030203" pitchFamily="34" charset="0"/>
              </a:rPr>
              <a:t> forward slash sculpt hyphen accessibility</a:t>
            </a:r>
          </a:p>
          <a:p>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240128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212529"/>
                </a:solidFill>
                <a:effectLst/>
                <a:latin typeface="Roboto-Regular"/>
              </a:rPr>
              <a:t>Stop me if you have heard this before in your eLearning courses:</a:t>
            </a:r>
          </a:p>
          <a:p>
            <a:pPr algn="l"/>
            <a:r>
              <a:rPr lang="en-US" b="0" i="0" dirty="0">
                <a:solidFill>
                  <a:srgbClr val="212529"/>
                </a:solidFill>
                <a:effectLst/>
                <a:latin typeface="Roboto-Regular"/>
              </a:rPr>
              <a:t>“See below for…”.</a:t>
            </a:r>
          </a:p>
          <a:p>
            <a:pPr algn="l"/>
            <a:r>
              <a:rPr lang="en-US" b="0" i="0" dirty="0">
                <a:solidFill>
                  <a:srgbClr val="212529"/>
                </a:solidFill>
                <a:effectLst/>
                <a:latin typeface="Roboto-Regular"/>
              </a:rPr>
              <a:t>“Look back at…”.</a:t>
            </a:r>
          </a:p>
          <a:p>
            <a:pPr algn="l"/>
            <a:r>
              <a:rPr lang="en-US" b="0" i="0" dirty="0">
                <a:solidFill>
                  <a:srgbClr val="212529"/>
                </a:solidFill>
                <a:effectLst/>
                <a:latin typeface="Roboto-Regular"/>
              </a:rPr>
              <a:t>“Click here for more information…”.</a:t>
            </a:r>
          </a:p>
          <a:p>
            <a:pPr algn="l"/>
            <a:r>
              <a:rPr lang="en-US" b="0" i="0" dirty="0">
                <a:solidFill>
                  <a:srgbClr val="212529"/>
                </a:solidFill>
                <a:effectLst/>
                <a:latin typeface="Roboto-Regular"/>
              </a:rPr>
              <a:t>“Refer to the blue box for…”.</a:t>
            </a:r>
          </a:p>
          <a:p>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3469960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BC7A5556-7D30-5E53-3F46-7E5EB08483E0}"/>
              </a:ext>
            </a:extLst>
          </p:cNvPr>
          <p:cNvPicPr>
            <a:picLocks noChangeAspect="1"/>
          </p:cNvPicPr>
          <p:nvPr/>
        </p:nvPicPr>
        <p:blipFill>
          <a:blip r:embed="rId3"/>
          <a:stretch>
            <a:fillRect/>
          </a:stretch>
        </p:blipFill>
        <p:spPr>
          <a:xfrm>
            <a:off x="3999570" y="0"/>
            <a:ext cx="4244899"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F390-04AB-2819-EB6C-5F9EA0EEEF41}"/>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9B6EA4E-079C-A060-F390-9B86EBFE97B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224082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Lato" panose="020F0502020204030203" pitchFamily="34" charset="0"/>
              </a:rPr>
              <a:t>Try to aim for an average reading age of 12. </a:t>
            </a:r>
          </a:p>
          <a:p>
            <a:pPr algn="l"/>
            <a:r>
              <a:rPr lang="en-US" b="0" i="0" dirty="0">
                <a:solidFill>
                  <a:srgbClr val="333333"/>
                </a:solidFill>
                <a:effectLst/>
                <a:latin typeface="Lato" panose="020F0502020204030203" pitchFamily="34" charset="0"/>
              </a:rPr>
              <a:t>Plain English helps as many users as possible to understand your content.</a:t>
            </a:r>
          </a:p>
          <a:p>
            <a:pPr algn="l"/>
            <a:r>
              <a:rPr lang="en-US" b="0" i="0" dirty="0">
                <a:solidFill>
                  <a:srgbClr val="333333"/>
                </a:solidFill>
                <a:effectLst/>
                <a:latin typeface="Lato" panose="020F0502020204030203" pitchFamily="34" charset="0"/>
              </a:rPr>
              <a:t>Plain English means avoiding using hard to understand language, such as jargon, unexplained acronyms and long words.</a:t>
            </a:r>
          </a:p>
          <a:p>
            <a:br>
              <a:rPr lang="en-US" dirty="0"/>
            </a:br>
            <a:endParaRPr lang="en-US" b="0" i="0" dirty="0">
              <a:solidFill>
                <a:srgbClr val="444444"/>
              </a:solidFill>
              <a:effectLst/>
              <a:latin typeface="Helvetica" panose="020B0604020202020204" pitchFamily="34" charset="0"/>
            </a:endParaRPr>
          </a:p>
        </p:txBody>
      </p:sp>
    </p:spTree>
    <p:extLst>
      <p:ext uri="{BB962C8B-B14F-4D97-AF65-F5344CB8AC3E}">
        <p14:creationId xmlns:p14="http://schemas.microsoft.com/office/powerpoint/2010/main" val="322550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Lato" panose="020F0502020204030203" pitchFamily="34" charset="0"/>
              </a:rPr>
              <a:t>Tables really should be used for data and </a:t>
            </a:r>
            <a:r>
              <a:rPr lang="en-US" b="1" i="0" dirty="0">
                <a:solidFill>
                  <a:srgbClr val="333333"/>
                </a:solidFill>
                <a:effectLst/>
                <a:latin typeface="Lato" panose="020F0502020204030203" pitchFamily="34" charset="0"/>
              </a:rPr>
              <a:t>not </a:t>
            </a:r>
            <a:r>
              <a:rPr lang="en-US" b="0" i="0" dirty="0">
                <a:solidFill>
                  <a:srgbClr val="333333"/>
                </a:solidFill>
                <a:effectLst/>
                <a:latin typeface="Lato" panose="020F0502020204030203" pitchFamily="34" charset="0"/>
              </a:rPr>
              <a:t>used to facilitate page or document layouts. </a:t>
            </a:r>
          </a:p>
          <a:p>
            <a:pPr algn="l"/>
            <a:r>
              <a:rPr lang="en-US" b="0" i="0" dirty="0">
                <a:solidFill>
                  <a:srgbClr val="333333"/>
                </a:solidFill>
                <a:effectLst/>
                <a:latin typeface="Lato" panose="020F0502020204030203" pitchFamily="34" charset="0"/>
              </a:rPr>
              <a:t>When using tables to present data or information make sure you use a simple table structure with column headers, making sure that the tables don't contain split cells, merged cells, or nested tables (tables within tables).</a:t>
            </a:r>
          </a:p>
          <a:p>
            <a:pPr algn="l"/>
            <a:r>
              <a:rPr lang="en-US" b="0" i="0" dirty="0">
                <a:solidFill>
                  <a:srgbClr val="333333"/>
                </a:solidFill>
                <a:effectLst/>
                <a:latin typeface="Lato" panose="020F0502020204030203" pitchFamily="34" charset="0"/>
              </a:rPr>
              <a:t>Poorly formatted table make it very difficult for screen readers to navigate.</a:t>
            </a:r>
          </a:p>
          <a:p>
            <a:pPr algn="l"/>
            <a:r>
              <a:rPr lang="en-US" b="0" i="0" dirty="0">
                <a:solidFill>
                  <a:srgbClr val="333333"/>
                </a:solidFill>
                <a:effectLst/>
                <a:latin typeface="Lato" panose="020F0502020204030203" pitchFamily="34" charset="0"/>
              </a:rPr>
              <a:t>Just imagine if you could only use the arrow keys on your keyboard to tab through the table, could you logically tab up, down and left to right to get to every single cell logically and easily? If not, it's not accessible.</a:t>
            </a:r>
          </a:p>
        </p:txBody>
      </p:sp>
    </p:spTree>
    <p:extLst>
      <p:ext uri="{BB962C8B-B14F-4D97-AF65-F5344CB8AC3E}">
        <p14:creationId xmlns:p14="http://schemas.microsoft.com/office/powerpoint/2010/main" val="55142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42928E5B-6D70-FFC7-0876-2AA4A418EF97}"/>
              </a:ext>
            </a:extLst>
          </p:cNvPr>
          <p:cNvPicPr>
            <a:picLocks noChangeAspect="1"/>
          </p:cNvPicPr>
          <p:nvPr/>
        </p:nvPicPr>
        <p:blipFill>
          <a:blip r:embed="rId3"/>
          <a:stretch>
            <a:fillRect/>
          </a:stretch>
        </p:blipFill>
        <p:spPr>
          <a:xfrm>
            <a:off x="1251" y="0"/>
            <a:ext cx="9141498" cy="5143500"/>
          </a:xfrm>
          <a:prstGeom prst="rect">
            <a:avLst/>
          </a:prstGeom>
        </p:spPr>
      </p:pic>
    </p:spTree>
    <p:extLst>
      <p:ext uri="{BB962C8B-B14F-4D97-AF65-F5344CB8AC3E}">
        <p14:creationId xmlns:p14="http://schemas.microsoft.com/office/powerpoint/2010/main" val="1487938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One Column Title</a:t>
            </a:r>
            <a:endParaRPr b="1"/>
          </a:p>
        </p:txBody>
      </p:sp>
      <p:sp>
        <p:nvSpPr>
          <p:cNvPr id="187" name="Google Shape;187;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a:t>Bullet one</a:t>
            </a:r>
            <a:endParaRPr/>
          </a:p>
          <a:p>
            <a:pPr marL="457200" lvl="0" indent="-330200" algn="l" rtl="0">
              <a:spcBef>
                <a:spcPts val="0"/>
              </a:spcBef>
              <a:spcAft>
                <a:spcPts val="0"/>
              </a:spcAft>
              <a:buSzPts val="1600"/>
              <a:buAutoNum type="arabicPeriod"/>
            </a:pPr>
            <a:r>
              <a:rPr lang="en"/>
              <a:t>Bullet two</a:t>
            </a:r>
            <a:endParaRPr/>
          </a:p>
          <a:p>
            <a:pPr marL="457200" lvl="0" indent="-330200" algn="l" rtl="0">
              <a:spcBef>
                <a:spcPts val="0"/>
              </a:spcBef>
              <a:spcAft>
                <a:spcPts val="0"/>
              </a:spcAft>
              <a:buSzPts val="1600"/>
              <a:buAutoNum type="arabicPeriod"/>
            </a:pPr>
            <a:r>
              <a:rPr lang="en"/>
              <a:t>Bullet three</a:t>
            </a:r>
            <a:endParaRPr/>
          </a:p>
          <a:p>
            <a:pPr marL="457200" lvl="0" indent="-330200" algn="l" rtl="0">
              <a:spcBef>
                <a:spcPts val="0"/>
              </a:spcBef>
              <a:spcAft>
                <a:spcPts val="0"/>
              </a:spcAft>
              <a:buSzPts val="1600"/>
              <a:buAutoNum type="arabicPeriod"/>
            </a:pPr>
            <a:r>
              <a:rPr lang="en"/>
              <a:t>Bullet four</a:t>
            </a:r>
            <a:endParaRPr/>
          </a:p>
          <a:p>
            <a:pPr marL="457200" lvl="0" indent="-330200" algn="l" rtl="0">
              <a:spcBef>
                <a:spcPts val="0"/>
              </a:spcBef>
              <a:spcAft>
                <a:spcPts val="0"/>
              </a:spcAft>
              <a:buSzPts val="1600"/>
              <a:buAutoNum type="arabicPeriod"/>
            </a:pPr>
            <a:r>
              <a:rPr lang="en"/>
              <a:t>Bullet five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Two Column Title</a:t>
            </a:r>
            <a:endParaRPr b="1"/>
          </a:p>
        </p:txBody>
      </p:sp>
      <p:sp>
        <p:nvSpPr>
          <p:cNvPr id="193" name="Google Shape;193;p36"/>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a:solidFill>
                  <a:schemeClr val="dk1"/>
                </a:solidFill>
                <a:latin typeface="Google Sans"/>
                <a:ea typeface="Google Sans"/>
                <a:cs typeface="Google Sans"/>
                <a:sym typeface="Google Sans"/>
              </a:rPr>
              <a:t> </a:t>
            </a:r>
            <a:endParaRPr sz="1500">
              <a:solidFill>
                <a:schemeClr val="dk1"/>
              </a:solidFill>
              <a:latin typeface="Google Sans"/>
              <a:ea typeface="Google Sans"/>
              <a:cs typeface="Google Sans"/>
              <a:sym typeface="Google Sans"/>
            </a:endParaRPr>
          </a:p>
        </p:txBody>
      </p:sp>
      <p:sp>
        <p:nvSpPr>
          <p:cNvPr id="194" name="Google Shape;194;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a:t>Bullet one</a:t>
            </a:r>
            <a:endParaRPr/>
          </a:p>
          <a:p>
            <a:pPr marL="457200" lvl="0" indent="-330200" algn="l" rtl="0">
              <a:spcBef>
                <a:spcPts val="0"/>
              </a:spcBef>
              <a:spcAft>
                <a:spcPts val="0"/>
              </a:spcAft>
              <a:buSzPts val="1600"/>
              <a:buAutoNum type="arabicPeriod"/>
            </a:pPr>
            <a:r>
              <a:rPr lang="en"/>
              <a:t>Bullet two</a:t>
            </a:r>
            <a:endParaRPr/>
          </a:p>
          <a:p>
            <a:pPr marL="457200" lvl="0" indent="-330200" algn="l" rtl="0">
              <a:spcBef>
                <a:spcPts val="0"/>
              </a:spcBef>
              <a:spcAft>
                <a:spcPts val="0"/>
              </a:spcAft>
              <a:buSzPts val="1600"/>
              <a:buAutoNum type="arabicPeriod"/>
            </a:pPr>
            <a:r>
              <a:rPr lang="en"/>
              <a:t>Bullet three</a:t>
            </a:r>
            <a:endParaRPr/>
          </a:p>
          <a:p>
            <a:pPr marL="457200" lvl="0" indent="-330200" algn="l" rtl="0">
              <a:spcBef>
                <a:spcPts val="0"/>
              </a:spcBef>
              <a:spcAft>
                <a:spcPts val="0"/>
              </a:spcAft>
              <a:buSzPts val="1600"/>
              <a:buAutoNum type="arabicPeriod"/>
            </a:pPr>
            <a:r>
              <a:rPr lang="en"/>
              <a:t>Bullet four</a:t>
            </a:r>
            <a:endParaRPr/>
          </a:p>
          <a:p>
            <a:pPr marL="457200" lvl="0" indent="-330200" algn="l" rtl="0">
              <a:spcBef>
                <a:spcPts val="0"/>
              </a:spcBef>
              <a:spcAft>
                <a:spcPts val="0"/>
              </a:spcAft>
              <a:buSzPts val="1600"/>
              <a:buAutoNum type="arabicPeriod"/>
            </a:pPr>
            <a:r>
              <a:rPr lang="en"/>
              <a:t>Bullet five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Picture 1">
            <a:extLst>
              <a:ext uri="{FF2B5EF4-FFF2-40B4-BE49-F238E27FC236}">
                <a16:creationId xmlns:a16="http://schemas.microsoft.com/office/drawing/2014/main" id="{29C85D83-685B-0E54-9053-D864793A40A6}"/>
              </a:ext>
            </a:extLst>
          </p:cNvPr>
          <p:cNvPicPr>
            <a:picLocks noChangeAspect="1"/>
          </p:cNvPicPr>
          <p:nvPr/>
        </p:nvPicPr>
        <p:blipFill>
          <a:blip r:embed="rId3"/>
          <a:stretch>
            <a:fillRect/>
          </a:stretch>
        </p:blipFill>
        <p:spPr>
          <a:xfrm>
            <a:off x="2743949" y="0"/>
            <a:ext cx="4802349"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50%</a:t>
            </a:r>
            <a:endParaRPr b="1"/>
          </a:p>
        </p:txBody>
      </p:sp>
      <p:sp>
        <p:nvSpPr>
          <p:cNvPr id="200" name="Google Shape;200;p37"/>
          <p:cNvSpPr txBox="1">
            <a:spLocks noGrp="1"/>
          </p:cNvSpPr>
          <p:nvPr>
            <p:ph type="title" idx="2"/>
          </p:nvPr>
        </p:nvSpPr>
        <p:spPr>
          <a:xfrm>
            <a:off x="1037250" y="110482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Use more than </a:t>
            </a:r>
            <a:endParaRPr>
              <a:latin typeface="Roboto Mono Light"/>
              <a:ea typeface="Roboto Mono Light"/>
              <a:cs typeface="Roboto Mono Light"/>
              <a:sym typeface="Roboto Mono Light"/>
            </a:endParaRPr>
          </a:p>
        </p:txBody>
      </p:sp>
      <p:sp>
        <p:nvSpPr>
          <p:cNvPr id="201" name="Google Shape;201;p37"/>
          <p:cNvSpPr txBox="1">
            <a:spLocks noGrp="1"/>
          </p:cNvSpPr>
          <p:nvPr>
            <p:ph type="title" idx="3"/>
          </p:nvPr>
        </p:nvSpPr>
        <p:spPr>
          <a:xfrm>
            <a:off x="1037250" y="315007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of this large number slide    </a:t>
            </a:r>
            <a:endParaRPr>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2179262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289717" y="1263806"/>
            <a:ext cx="6906322" cy="2535044"/>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sz="3680" dirty="0"/>
              <a:t>If we include temporary and situational disabilities then the number is ~20 million. </a:t>
            </a:r>
            <a:br>
              <a:rPr lang="en-US" sz="3680" dirty="0"/>
            </a:br>
            <a:r>
              <a:rPr lang="en-US" sz="3680" dirty="0"/>
              <a:t>We go from benefitting less than 0.01% of users to around 7% of users.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7B98-33D3-2128-A51F-BAA672C8B839}"/>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342105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Simple quote or statement goes here. Ideally limit to four or five lines max.</a:t>
            </a:r>
            <a:endParaRPr/>
          </a:p>
        </p:txBody>
      </p:sp>
      <p:pic>
        <p:nvPicPr>
          <p:cNvPr id="233" name="Google Shape;233;p43"/>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50%</a:t>
            </a:r>
            <a:endParaRPr/>
          </a:p>
        </p:txBody>
      </p:sp>
      <p:sp>
        <p:nvSpPr>
          <p:cNvPr id="239" name="Google Shape;239;p44"/>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more than</a:t>
            </a:r>
            <a:endParaRPr/>
          </a:p>
        </p:txBody>
      </p:sp>
      <p:sp>
        <p:nvSpPr>
          <p:cNvPr id="240" name="Google Shape;240;p44"/>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Of this number slide</a:t>
            </a:r>
            <a:endParaRPr/>
          </a:p>
        </p:txBody>
      </p:sp>
      <p:pic>
        <p:nvPicPr>
          <p:cNvPr id="241" name="Google Shape;241;p44"/>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146" y="595012"/>
            <a:ext cx="6326459" cy="44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09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7692D75-64B9-4A5F-98A7-0E7DA9DE3C44}"/>
              </a:ext>
            </a:extLst>
          </p:cNvPr>
          <p:cNvPicPr>
            <a:picLocks noChangeAspect="1"/>
          </p:cNvPicPr>
          <p:nvPr/>
        </p:nvPicPr>
        <p:blipFill>
          <a:blip r:embed="rId3"/>
          <a:stretch>
            <a:fillRect/>
          </a:stretch>
        </p:blipFill>
        <p:spPr>
          <a:xfrm>
            <a:off x="0" y="137583"/>
            <a:ext cx="9144000" cy="4868333"/>
          </a:xfrm>
          <a:prstGeom prst="rect">
            <a:avLst/>
          </a:prstGeom>
        </p:spPr>
      </p:pic>
    </p:spTree>
    <p:extLst>
      <p:ext uri="{BB962C8B-B14F-4D97-AF65-F5344CB8AC3E}">
        <p14:creationId xmlns:p14="http://schemas.microsoft.com/office/powerpoint/2010/main" val="2079313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288375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rotWithShape="1">
          <a:blip r:embed="rId3">
            <a:alphaModFix/>
          </a:blip>
          <a:srcRect/>
          <a:stretch/>
        </p:blipFill>
        <p:spPr>
          <a:xfrm>
            <a:off x="5710243" y="0"/>
            <a:ext cx="3433757" cy="5143500"/>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0" y="13"/>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Mind who you’re writing for. </a:t>
            </a:r>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1199</TotalTime>
  <Words>1200</Words>
  <Application>Microsoft Office PowerPoint</Application>
  <PresentationFormat>On-screen Show (16:9)</PresentationFormat>
  <Paragraphs>119</Paragraphs>
  <Slides>41</Slides>
  <Notes>19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Roboto Mono Light</vt:lpstr>
      <vt:lpstr>Roboto-Regular</vt:lpstr>
      <vt:lpstr>Arial</vt:lpstr>
      <vt:lpstr>Open Sans</vt:lpstr>
      <vt:lpstr>Helvetica</vt:lpstr>
      <vt:lpstr>Google Sans</vt:lpstr>
      <vt:lpstr>Lato</vt:lpstr>
      <vt:lpstr>Google Sans Medium</vt:lpstr>
      <vt:lpstr>DevFest 2023</vt:lpstr>
      <vt:lpstr>Bring swagger and A11yship to API documentation</vt:lpstr>
      <vt:lpstr>PowerPoint Presentation</vt:lpstr>
      <vt:lpstr>PowerPoint Presentation</vt:lpstr>
      <vt:lpstr>PowerPoint Presentation</vt:lpstr>
      <vt:lpstr>PowerPoint Presentation</vt:lpstr>
      <vt:lpstr>PowerPoint Presentation</vt:lpstr>
      <vt:lpstr>PowerPoint Presentation</vt:lpstr>
      <vt:lpstr>Not legally required until 1990 with the signing of Americans with Disabilities Act.</vt:lpstr>
      <vt:lpstr>Mind who you’re writing for. </vt:lpstr>
      <vt:lpstr>a11y as a Movement, Not Just an Abbreviation</vt:lpstr>
      <vt:lpstr>PowerPoint Presentation</vt:lpstr>
      <vt:lpstr>PowerPoint Presentation</vt:lpstr>
      <vt:lpstr>SCULPT Framework</vt:lpstr>
      <vt:lpstr>Structure</vt:lpstr>
      <vt:lpstr>Structure</vt:lpstr>
      <vt:lpstr>Colour and contrast </vt:lpstr>
      <vt:lpstr>Colour and contrast </vt:lpstr>
      <vt:lpstr>Colors alone</vt:lpstr>
      <vt:lpstr>Colors alone</vt:lpstr>
      <vt:lpstr>PowerPoint Presentation</vt:lpstr>
      <vt:lpstr>PowerPoint Presentation</vt:lpstr>
      <vt:lpstr>PowerPoint Presentation</vt:lpstr>
      <vt:lpstr>PowerPoint Presentation</vt:lpstr>
      <vt:lpstr>PowerPoint Presentation</vt:lpstr>
      <vt:lpstr>PowerPoint Presentation</vt:lpstr>
      <vt:lpstr>Colors and Constrast</vt:lpstr>
      <vt:lpstr>Use of images</vt:lpstr>
      <vt:lpstr>Links (hyperlinks)</vt:lpstr>
      <vt:lpstr>Links (hyperlinks)</vt:lpstr>
      <vt:lpstr>PowerPoint Presentation</vt:lpstr>
      <vt:lpstr>Plain English</vt:lpstr>
      <vt:lpstr>Table Structure</vt:lpstr>
      <vt:lpstr>PowerPoint Presentation</vt:lpstr>
      <vt:lpstr>One Column Title</vt:lpstr>
      <vt:lpstr>Two Column Title</vt:lpstr>
      <vt:lpstr>PowerPoint Presentation</vt:lpstr>
      <vt:lpstr>50%</vt:lpstr>
      <vt:lpstr>If we include temporary and situational disabilities then the number is ~20 million.  We go from benefitting less than 0.01% of users to around 7% of users.</vt:lpstr>
      <vt:lpstr>PowerPoint Presentation</vt:lpstr>
      <vt:lpstr>Simple quote or statement goes here. Ideally limit to four or five lines max.</vt:lpstr>
      <vt:lpstr>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13</cp:revision>
  <dcterms:modified xsi:type="dcterms:W3CDTF">2023-12-12T15:10:28Z</dcterms:modified>
</cp:coreProperties>
</file>